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978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97261-0F9B-E040-B37D-568B7F177889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52A17-BD8B-284F-9FD2-F1500A5AF9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31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Begriffe</a:t>
            </a:r>
            <a:r>
              <a:rPr lang="en-US" dirty="0"/>
              <a:t>, </a:t>
            </a:r>
            <a:r>
              <a:rPr lang="en-US" dirty="0" err="1"/>
              <a:t>Fakten</a:t>
            </a:r>
            <a:r>
              <a:rPr lang="en-US" dirty="0"/>
              <a:t> und </a:t>
            </a:r>
            <a:r>
              <a:rPr lang="en-US" dirty="0" err="1"/>
              <a:t>Algorithmus</a:t>
            </a:r>
            <a:r>
              <a:rPr lang="en-US" dirty="0"/>
              <a:t> Reanimation, </a:t>
            </a:r>
            <a:r>
              <a:rPr lang="en-US" dirty="0" err="1"/>
              <a:t>Rettungskette</a:t>
            </a:r>
            <a:r>
              <a:rPr lang="en-US" dirty="0"/>
              <a:t>, </a:t>
            </a:r>
            <a:r>
              <a:rPr lang="en-US" dirty="0" err="1"/>
              <a:t>lebenswichtige</a:t>
            </a:r>
            <a:r>
              <a:rPr lang="en-US" baseline="0" dirty="0"/>
              <a:t> </a:t>
            </a:r>
            <a:r>
              <a:rPr lang="en-US" baseline="0" dirty="0" err="1"/>
              <a:t>Organe</a:t>
            </a:r>
            <a:r>
              <a:rPr lang="en-US" baseline="0" dirty="0"/>
              <a:t>, </a:t>
            </a:r>
            <a:r>
              <a:rPr lang="en-US" baseline="0" dirty="0" err="1"/>
              <a:t>Herzinfarkt</a:t>
            </a:r>
            <a:r>
              <a:rPr lang="en-US" baseline="0" dirty="0"/>
              <a:t>, </a:t>
            </a:r>
            <a:r>
              <a:rPr lang="en-US" baseline="0" dirty="0" err="1"/>
              <a:t>Schlaganfall</a:t>
            </a:r>
            <a:r>
              <a:rPr lang="en-US" baseline="0" dirty="0"/>
              <a:t>, </a:t>
            </a:r>
            <a:r>
              <a:rPr lang="en-US" baseline="0" dirty="0" err="1"/>
              <a:t>Seitenlage</a:t>
            </a:r>
            <a:r>
              <a:rPr lang="en-US" baseline="0" dirty="0"/>
              <a:t>, AED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2A17-BD8B-284F-9FD2-F1500A5AF94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49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 höher der Verschluss desto weniger die noch vorhandene</a:t>
            </a:r>
            <a:r>
              <a:rPr lang="de-DE" baseline="0" dirty="0"/>
              <a:t> Leistung des Herzens</a:t>
            </a:r>
          </a:p>
          <a:p>
            <a:endParaRPr lang="de-DE" baseline="0" dirty="0"/>
          </a:p>
          <a:p>
            <a:r>
              <a:rPr lang="de-DE" baseline="0" dirty="0" err="1"/>
              <a:t>ca</a:t>
            </a:r>
            <a:r>
              <a:rPr lang="de-DE" baseline="0" dirty="0"/>
              <a:t> 6 Stunden nach Behandlung kann der entstandene muskuläre Schaden festgestellt werden</a:t>
            </a:r>
          </a:p>
          <a:p>
            <a:endParaRPr lang="de-DE" baseline="0" dirty="0"/>
          </a:p>
          <a:p>
            <a:r>
              <a:rPr lang="de-DE" baseline="0" dirty="0"/>
              <a:t>Je früher die Behandlung durch med. Personal desto besser das </a:t>
            </a:r>
            <a:r>
              <a:rPr lang="de-DE" baseline="0" dirty="0" err="1"/>
              <a:t>Outcome</a:t>
            </a:r>
            <a:r>
              <a:rPr lang="de-DE" baseline="0" dirty="0"/>
              <a:t> des Patienten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2A17-BD8B-284F-9FD2-F1500A5AF94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3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Reanimation/AED</a:t>
            </a:r>
            <a:br>
              <a:rPr lang="de-DE" dirty="0"/>
            </a:br>
            <a:r>
              <a:rPr lang="de-DE" dirty="0"/>
              <a:t>Erste Hilfe Notfallsituationen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Refresher</a:t>
            </a:r>
            <a:r>
              <a:rPr lang="de-DE" dirty="0"/>
              <a:t>-Kurs</a:t>
            </a:r>
          </a:p>
          <a:p>
            <a:r>
              <a:rPr lang="de-DE" dirty="0"/>
              <a:t>Motorfluggruppe </a:t>
            </a:r>
            <a:r>
              <a:rPr lang="de-DE" dirty="0" err="1"/>
              <a:t>Fricktal</a:t>
            </a:r>
            <a:endParaRPr lang="de-DE" dirty="0"/>
          </a:p>
          <a:p>
            <a:r>
              <a:rPr lang="de-DE" dirty="0"/>
              <a:t>Flugplatz </a:t>
            </a:r>
            <a:r>
              <a:rPr lang="de-DE" dirty="0" err="1"/>
              <a:t>Schupfart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78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Risikofaktoren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Rauchen</a:t>
            </a:r>
          </a:p>
          <a:p>
            <a:r>
              <a:rPr lang="de-DE" dirty="0"/>
              <a:t> Alkohol</a:t>
            </a:r>
          </a:p>
          <a:p>
            <a:r>
              <a:rPr lang="de-DE" dirty="0"/>
              <a:t> Bluthochdruck</a:t>
            </a:r>
          </a:p>
          <a:p>
            <a:r>
              <a:rPr lang="de-DE" dirty="0"/>
              <a:t> Diabetes mellitus</a:t>
            </a:r>
          </a:p>
          <a:p>
            <a:r>
              <a:rPr lang="de-DE" dirty="0"/>
              <a:t> Fettleibigkeit (Adipositas)</a:t>
            </a:r>
          </a:p>
          <a:p>
            <a:r>
              <a:rPr lang="de-DE" dirty="0"/>
              <a:t> Bewegungsmangel</a:t>
            </a:r>
          </a:p>
          <a:p>
            <a:r>
              <a:rPr lang="de-DE" dirty="0"/>
              <a:t> Fettiges und ungesundes Essen</a:t>
            </a:r>
          </a:p>
          <a:p>
            <a:r>
              <a:rPr lang="de-DE" dirty="0"/>
              <a:t> (Erbliche Faktoren)</a:t>
            </a:r>
          </a:p>
        </p:txBody>
      </p:sp>
    </p:spTree>
    <p:extLst>
      <p:ext uri="{BB962C8B-B14F-4D97-AF65-F5344CB8AC3E}">
        <p14:creationId xmlns:p14="http://schemas.microsoft.com/office/powerpoint/2010/main" val="15275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Schlaganfall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 Auch genannt: </a:t>
            </a:r>
            <a:r>
              <a:rPr lang="de-DE" dirty="0" err="1"/>
              <a:t>Stroke</a:t>
            </a:r>
            <a:r>
              <a:rPr lang="de-DE" dirty="0"/>
              <a:t>, zerebrales Ereignis</a:t>
            </a:r>
          </a:p>
          <a:p>
            <a:r>
              <a:rPr lang="de-DE" dirty="0"/>
              <a:t> Ischämisch: Verschluss eines </a:t>
            </a:r>
            <a:r>
              <a:rPr lang="de-DE" dirty="0" err="1"/>
              <a:t>Hirngefässes</a:t>
            </a:r>
            <a:endParaRPr lang="de-DE" dirty="0"/>
          </a:p>
          <a:p>
            <a:r>
              <a:rPr lang="de-DE" dirty="0"/>
              <a:t> Hämorrhagisch: Blutung</a:t>
            </a:r>
          </a:p>
          <a:p>
            <a:r>
              <a:rPr lang="de-DE" dirty="0"/>
              <a:t> Symptome: Halbseitige Einschränkung, Sprachstörungen, Sehstörungen, Verwirrtheit, Krampfanfälle, Schwindel</a:t>
            </a:r>
          </a:p>
          <a:p>
            <a:r>
              <a:rPr lang="de-DE" dirty="0"/>
              <a:t> Zeitfaktor: Der Versuch einer </a:t>
            </a:r>
            <a:r>
              <a:rPr lang="de-DE" dirty="0" err="1"/>
              <a:t>Lyse</a:t>
            </a:r>
            <a:r>
              <a:rPr lang="de-DE" dirty="0"/>
              <a:t> im Spital ist zeitlich beschränkt, deshalb rasche Alarmierung des 144 notwendig!</a:t>
            </a:r>
          </a:p>
        </p:txBody>
      </p:sp>
    </p:spTree>
    <p:extLst>
      <p:ext uri="{BB962C8B-B14F-4D97-AF65-F5344CB8AC3E}">
        <p14:creationId xmlns:p14="http://schemas.microsoft.com/office/powerpoint/2010/main" val="36407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5" y="0"/>
            <a:ext cx="3286711" cy="3550704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634" y="0"/>
            <a:ext cx="3297766" cy="411810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268" y="3003065"/>
            <a:ext cx="6129866" cy="34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75" y="587540"/>
            <a:ext cx="6616764" cy="5665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905" y="587540"/>
            <a:ext cx="76527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Stabile </a:t>
            </a:r>
            <a:r>
              <a:rPr lang="en-US" sz="3200" dirty="0" err="1"/>
              <a:t>Seitenlage</a:t>
            </a:r>
            <a:r>
              <a:rPr lang="en-US" sz="3200" dirty="0"/>
              <a:t> </a:t>
            </a:r>
            <a:r>
              <a:rPr lang="en-US" sz="3200" dirty="0" err="1"/>
              <a:t>bei</a:t>
            </a:r>
            <a:r>
              <a:rPr lang="en-US" sz="3200" dirty="0"/>
              <a:t> </a:t>
            </a:r>
            <a:r>
              <a:rPr lang="en-US" sz="3200" dirty="0" err="1"/>
              <a:t>Bewusstlosigkeit</a:t>
            </a:r>
            <a:endParaRPr lang="en-US" sz="3200" dirty="0"/>
          </a:p>
        </p:txBody>
      </p:sp>
      <p:sp>
        <p:nvSpPr>
          <p:cNvPr id="9" name="Curved Down Arrow 8"/>
          <p:cNvSpPr/>
          <p:nvPr/>
        </p:nvSpPr>
        <p:spPr>
          <a:xfrm>
            <a:off x="3993451" y="1579240"/>
            <a:ext cx="1219757" cy="45121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3124582" y="5264136"/>
            <a:ext cx="2723567" cy="43450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9623133">
            <a:off x="3599329" y="3303892"/>
            <a:ext cx="1492260" cy="2740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6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_src-algorithmus_d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73" y="492125"/>
            <a:ext cx="4251325" cy="6016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977600" y="3101943"/>
            <a:ext cx="48201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Reanimationsalgorithmus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4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Automatischer</a:t>
            </a:r>
            <a:r>
              <a:rPr lang="en-US" dirty="0"/>
              <a:t> </a:t>
            </a:r>
            <a:r>
              <a:rPr lang="en-US" dirty="0" err="1"/>
              <a:t>externer</a:t>
            </a:r>
            <a:r>
              <a:rPr lang="en-US" dirty="0"/>
              <a:t> Defibrillator</a:t>
            </a:r>
          </a:p>
          <a:p>
            <a:r>
              <a:rPr lang="en-US" dirty="0"/>
              <a:t> </a:t>
            </a:r>
            <a:r>
              <a:rPr lang="en-US" dirty="0" err="1"/>
              <a:t>Erkennt</a:t>
            </a:r>
            <a:r>
              <a:rPr lang="en-US" dirty="0"/>
              <a:t> die </a:t>
            </a:r>
            <a:r>
              <a:rPr lang="en-US" dirty="0" err="1"/>
              <a:t>defibrillierbaren</a:t>
            </a:r>
            <a:r>
              <a:rPr lang="en-US" dirty="0"/>
              <a:t> </a:t>
            </a:r>
            <a:r>
              <a:rPr lang="en-US" dirty="0" err="1"/>
              <a:t>Herzrhythmen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Gewisse</a:t>
            </a:r>
            <a:r>
              <a:rPr lang="en-US" dirty="0"/>
              <a:t> AED-</a:t>
            </a:r>
            <a:r>
              <a:rPr lang="en-US" dirty="0" err="1"/>
              <a:t>Stationen</a:t>
            </a:r>
            <a:r>
              <a:rPr lang="en-US" dirty="0"/>
              <a:t> </a:t>
            </a:r>
            <a:r>
              <a:rPr lang="en-US" dirty="0" err="1"/>
              <a:t>lösen</a:t>
            </a:r>
            <a:r>
              <a:rPr lang="en-US" dirty="0"/>
              <a:t>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Notruf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entfernt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Spricht</a:t>
            </a:r>
            <a:r>
              <a:rPr lang="en-US" dirty="0"/>
              <a:t> in der </a:t>
            </a:r>
            <a:r>
              <a:rPr lang="en-US" dirty="0" err="1"/>
              <a:t>Sprache</a:t>
            </a:r>
            <a:r>
              <a:rPr lang="en-US" dirty="0"/>
              <a:t> der Region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9582"/>
            <a:ext cx="6965245" cy="1202485"/>
          </a:xfrm>
        </p:spPr>
        <p:txBody>
          <a:bodyPr>
            <a:normAutofit/>
          </a:bodyPr>
          <a:lstStyle/>
          <a:p>
            <a:r>
              <a:rPr lang="en-US" sz="6600" dirty="0" err="1"/>
              <a:t>Fragen</a:t>
            </a:r>
            <a:r>
              <a:rPr lang="en-US" sz="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151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 </a:t>
            </a:r>
            <a:r>
              <a:rPr lang="de-DE" dirty="0" err="1"/>
              <a:t>Begrüssung</a:t>
            </a:r>
            <a:r>
              <a:rPr lang="de-DE" dirty="0"/>
              <a:t> und Vorstellung des Kursinhaltes</a:t>
            </a:r>
          </a:p>
          <a:p>
            <a:r>
              <a:rPr lang="de-DE" dirty="0"/>
              <a:t> Theoretischer Wissensinput zum Thema kardiopulmonale Reanimation, Herzinfarkt und Schlaganfall</a:t>
            </a:r>
          </a:p>
          <a:p>
            <a:r>
              <a:rPr lang="de-DE" dirty="0"/>
              <a:t> Praktische Übungssequenz (Halbgruppe)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 Fragen und Abschluss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26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CPR: </a:t>
            </a:r>
            <a:r>
              <a:rPr lang="de-DE" dirty="0" err="1"/>
              <a:t>Cardio</a:t>
            </a:r>
            <a:r>
              <a:rPr lang="de-DE" dirty="0"/>
              <a:t> pulmonale Reanimation</a:t>
            </a:r>
          </a:p>
          <a:p>
            <a:r>
              <a:rPr lang="de-DE" dirty="0"/>
              <a:t> BLS: Basic Life Support</a:t>
            </a:r>
          </a:p>
          <a:p>
            <a:r>
              <a:rPr lang="de-DE" dirty="0"/>
              <a:t> AED: Automatischer externer Defibrillator</a:t>
            </a:r>
          </a:p>
          <a:p>
            <a:r>
              <a:rPr lang="de-DE" dirty="0"/>
              <a:t> </a:t>
            </a:r>
            <a:r>
              <a:rPr lang="de-DE" dirty="0" err="1"/>
              <a:t>Stroke</a:t>
            </a:r>
            <a:r>
              <a:rPr lang="de-DE" dirty="0"/>
              <a:t>: Schlaganfall, Zerebrales Ereignis</a:t>
            </a:r>
          </a:p>
          <a:p>
            <a:r>
              <a:rPr lang="de-DE" dirty="0"/>
              <a:t> ACS: Akutes Koronar Syndrom</a:t>
            </a:r>
          </a:p>
        </p:txBody>
      </p:sp>
    </p:spTree>
    <p:extLst>
      <p:ext uri="{BB962C8B-B14F-4D97-AF65-F5344CB8AC3E}">
        <p14:creationId xmlns:p14="http://schemas.microsoft.com/office/powerpoint/2010/main" val="21307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Fakten zur Reanimation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 Beginn nach 3-5min: Grundstein für eine erfolgreiche Reanimation ist gelegt. (Defibrillation innerhalb: 50-70% höhere Überlebenschance)</a:t>
            </a:r>
          </a:p>
          <a:p>
            <a:r>
              <a:rPr lang="de-DE" dirty="0"/>
              <a:t> Pro Minute, welche vergeht ohne eine </a:t>
            </a:r>
            <a:r>
              <a:rPr lang="de-DE" dirty="0" err="1"/>
              <a:t>Massnahme</a:t>
            </a:r>
            <a:r>
              <a:rPr lang="de-DE" dirty="0"/>
              <a:t>, verliert das Hirn 7-10% seiner Funktionalität.</a:t>
            </a:r>
          </a:p>
          <a:p>
            <a:r>
              <a:rPr lang="de-DE" dirty="0"/>
              <a:t> Frühe Defibrillation durch Ersthelfer notwendig</a:t>
            </a:r>
          </a:p>
          <a:p>
            <a:r>
              <a:rPr lang="de-DE" dirty="0"/>
              <a:t> Ankunft Rettungsdienst nach ca. 10-15 Minuten</a:t>
            </a:r>
          </a:p>
        </p:txBody>
      </p:sp>
    </p:spTree>
    <p:extLst>
      <p:ext uri="{BB962C8B-B14F-4D97-AF65-F5344CB8AC3E}">
        <p14:creationId xmlns:p14="http://schemas.microsoft.com/office/powerpoint/2010/main" val="38228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Rettungskette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57" y="2020067"/>
            <a:ext cx="7361862" cy="37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Lebenswichtige Organe</a:t>
            </a:r>
          </a:p>
        </p:txBody>
      </p:sp>
      <p:pic>
        <p:nvPicPr>
          <p:cNvPr id="4" name="Picture 4" descr="hir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0E0403"/>
              </a:clrFrom>
              <a:clrTo>
                <a:srgbClr val="0E04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 b="-28"/>
          <a:stretch>
            <a:fillRect/>
          </a:stretch>
        </p:blipFill>
        <p:spPr>
          <a:xfrm>
            <a:off x="3177646" y="1749134"/>
            <a:ext cx="2808287" cy="1873250"/>
          </a:xfrm>
        </p:spPr>
      </p:pic>
      <p:pic>
        <p:nvPicPr>
          <p:cNvPr id="5" name="Picture 6" descr="Lunge_59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CDD0A1"/>
              </a:clrFrom>
              <a:clrTo>
                <a:srgbClr val="CDD0A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5933" y="4157134"/>
            <a:ext cx="2411413" cy="2063750"/>
          </a:xfrm>
          <a:prstGeom prst="rect">
            <a:avLst/>
          </a:prstGeom>
          <a:noFill/>
        </p:spPr>
      </p:pic>
      <p:sp>
        <p:nvSpPr>
          <p:cNvPr id="6" name="Line 21"/>
          <p:cNvSpPr>
            <a:spLocks noChangeShapeType="1"/>
          </p:cNvSpPr>
          <p:nvPr/>
        </p:nvSpPr>
        <p:spPr bwMode="auto">
          <a:xfrm flipH="1">
            <a:off x="2963332" y="5300663"/>
            <a:ext cx="3022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7" name="Picture 8" descr="1_vorderansicht_herz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508" y="4157134"/>
            <a:ext cx="2155825" cy="2155825"/>
          </a:xfrm>
          <a:prstGeom prst="rect">
            <a:avLst/>
          </a:prstGeom>
          <a:noFill/>
        </p:spPr>
      </p:pic>
      <p:sp>
        <p:nvSpPr>
          <p:cNvPr id="8" name="Line 21"/>
          <p:cNvSpPr>
            <a:spLocks noChangeShapeType="1"/>
          </p:cNvSpPr>
          <p:nvPr/>
        </p:nvSpPr>
        <p:spPr bwMode="auto">
          <a:xfrm flipH="1" flipV="1">
            <a:off x="5985933" y="2895600"/>
            <a:ext cx="1117598" cy="117739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1625599" y="3048000"/>
            <a:ext cx="1337734" cy="102499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963333" y="3665248"/>
            <a:ext cx="30226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1800" dirty="0"/>
              <a:t>Fällt eines dieser 3 Organe aus, sind innert kürzester Zeit auch die anderen beiden Organe nachhaltig geschädigt!!!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2795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43000"/>
            <a:ext cx="635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88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67" y="601133"/>
            <a:ext cx="5080000" cy="32512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54" y="3522131"/>
            <a:ext cx="4065080" cy="27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Symptome Herzinfarkt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Akute Brustschmerzen mit Ausstrahlung in den linken Arm, Kiefer und Oberbauch. (Auch sehr unspezifische Symptome möglich)</a:t>
            </a:r>
          </a:p>
          <a:p>
            <a:r>
              <a:rPr lang="de-DE" dirty="0"/>
              <a:t> Blass und </a:t>
            </a:r>
            <a:r>
              <a:rPr lang="de-DE" dirty="0" err="1"/>
              <a:t>schweissige</a:t>
            </a:r>
            <a:r>
              <a:rPr lang="de-DE" dirty="0"/>
              <a:t> Haut</a:t>
            </a:r>
          </a:p>
          <a:p>
            <a:r>
              <a:rPr lang="de-DE" dirty="0"/>
              <a:t> Akute </a:t>
            </a:r>
            <a:r>
              <a:rPr lang="de-DE" dirty="0" err="1"/>
              <a:t>Atemont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err="1"/>
              <a:t>Engegefühl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44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Pin.thmx</Template>
  <TotalTime>0</TotalTime>
  <Words>361</Words>
  <Application>Microsoft Office PowerPoint</Application>
  <PresentationFormat>Bildschirmpräsentation (4:3)</PresentationFormat>
  <Paragraphs>60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Brush Script MT</vt:lpstr>
      <vt:lpstr>Calibri</vt:lpstr>
      <vt:lpstr>Constantia</vt:lpstr>
      <vt:lpstr>Franklin Gothic Book</vt:lpstr>
      <vt:lpstr>Rage Italic</vt:lpstr>
      <vt:lpstr>Pin</vt:lpstr>
      <vt:lpstr>Reanimation/AED Erste Hilfe Notfallsituationen</vt:lpstr>
      <vt:lpstr>Ablauf</vt:lpstr>
      <vt:lpstr>Begriffe</vt:lpstr>
      <vt:lpstr>Fakten zur Reanimation</vt:lpstr>
      <vt:lpstr>Rettungskette</vt:lpstr>
      <vt:lpstr>Lebenswichtige Organe</vt:lpstr>
      <vt:lpstr>PowerPoint-Präsentation</vt:lpstr>
      <vt:lpstr>PowerPoint-Präsentation</vt:lpstr>
      <vt:lpstr>Symptome Herzinfarkt</vt:lpstr>
      <vt:lpstr>Risikofaktoren</vt:lpstr>
      <vt:lpstr>Schlaganfall</vt:lpstr>
      <vt:lpstr>PowerPoint-Präsentation</vt:lpstr>
      <vt:lpstr>PowerPoint-Präsentation</vt:lpstr>
      <vt:lpstr>PowerPoint-Präsentation</vt:lpstr>
      <vt:lpstr>AED</vt:lpstr>
      <vt:lpstr>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Reanimation AED</dc:title>
  <dc:creator>Corinne Meyer</dc:creator>
  <cp:lastModifiedBy>Simon Wirsching</cp:lastModifiedBy>
  <cp:revision>28</cp:revision>
  <dcterms:created xsi:type="dcterms:W3CDTF">2016-01-21T13:07:57Z</dcterms:created>
  <dcterms:modified xsi:type="dcterms:W3CDTF">2023-03-20T19:39:33Z</dcterms:modified>
</cp:coreProperties>
</file>